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IBM Plex Sans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ghHB8eWbVA0WT2tVxU2u7eCvVq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BMPlexSans-regular.fntdata"/><Relationship Id="rId21" Type="http://schemas.openxmlformats.org/officeDocument/2006/relationships/slide" Target="slides/slide16.xml"/><Relationship Id="rId24" Type="http://schemas.openxmlformats.org/officeDocument/2006/relationships/font" Target="fonts/IBMPlexSans-italic.fntdata"/><Relationship Id="rId23" Type="http://schemas.openxmlformats.org/officeDocument/2006/relationships/font" Target="fonts/IBMPlex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IBMPlexSans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35" Type="http://schemas.openxmlformats.org/officeDocument/2006/relationships/font" Target="fonts/IBMPlexSansSemiBold-bold.fntdata"/><Relationship Id="rId12" Type="http://schemas.openxmlformats.org/officeDocument/2006/relationships/slide" Target="slides/slide7.xml"/><Relationship Id="rId34" Type="http://schemas.openxmlformats.org/officeDocument/2006/relationships/font" Target="fonts/IBMPlexSans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IBMPlexSans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IBMPlexSansSemiBol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8134436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78134436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6" name="Google Shape;8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4" name="Google Shape;9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3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3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3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9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" name="Google Shape;1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9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1" name="Google Shape;1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3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6" name="Google Shape;136;p3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">
  <p:cSld name="1_Title slide 5_2_1_17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4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54" name="Google Shape;15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7" name="Google Shape;157;p45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8" name="Google Shape;158;p45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45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45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45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45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45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4" name="Google Shape;164;p45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45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6" name="Google Shape;166;p45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45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8" name="Google Shape;168;p45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9" name="Google Shape;16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5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>
  <p:cSld name="2_Только заголовок_1_2_1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6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6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 1" showMasterSp="0">
  <p:cSld name="TITLE_2">
    <p:bg>
      <p:bgPr>
        <a:solidFill>
          <a:srgbClr val="6E32E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/>
          <p:nvPr>
            <p:ph idx="2" type="pic"/>
          </p:nvPr>
        </p:nvSpPr>
        <p:spPr>
          <a:xfrm>
            <a:off x="-1" y="0"/>
            <a:ext cx="9144000" cy="51537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47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b="0" i="0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7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marR="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b="0" i="0" sz="1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b="0" i="0" sz="1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■"/>
              <a:defRPr b="0" i="0" sz="1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  <a:defRPr b="0" i="0" sz="1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○"/>
              <a:defRPr b="0" i="0" sz="1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1">
  <p:cSld name="1_Title slide 5_2_1_18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 showMasterSp="0">
  <p:cSld name="BLANK_1">
    <p:bg>
      <p:bgPr>
        <a:solidFill>
          <a:srgbClr val="6E32E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93" name="Google Shape;193;p5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2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2" showMasterSp="0">
  <p:cSld name="20_Только заголовок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96" name="Google Shape;196;p5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97" name="Google Shape;197;p5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3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53"/>
          <p:cNvSpPr txBox="1"/>
          <p:nvPr>
            <p:ph idx="1" type="body"/>
          </p:nvPr>
        </p:nvSpPr>
        <p:spPr>
          <a:xfrm>
            <a:off x="518137" y="1685831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53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_1" showMasterSp="0">
  <p:cSld name="2_Только заголовок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4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203" name="Google Shape;203;p5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4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4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4"/>
          <p:cNvSpPr txBox="1"/>
          <p:nvPr>
            <p:ph idx="12" type="sldNum"/>
          </p:nvPr>
        </p:nvSpPr>
        <p:spPr>
          <a:xfrm>
            <a:off x="4419600" y="4530054"/>
            <a:ext cx="213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2">
  <p:cSld name="1_Title slide 5_2_1_19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3">
  <p:cSld name="1_Title slide 5_2_1_20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" name="Google Shape;25;p21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" name="Google Shape;2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4">
  <p:cSld name="1_Title slide 5_2_1_2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Пустой слайд 5">
  <p:cSld name="1_Title slide 5_2_1_2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 1">
  <p:cSld name="2_Заголовок в одну строку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59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8" name="Google Shape;218;p59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9" name="Google Shape;21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6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3" name="Google Shape;223;p60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4" name="Google Shape;22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1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61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6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6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_2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3" name="Google Shape;23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" name="Google Shape;32;p2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" name="Google Shape;35;p2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" name="Google Shape;3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2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" name="Google Shape;41;p2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2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2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" name="Google Shape;45;p2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" name="Google Shape;46;p2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" name="Google Shape;47;p2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" name="Google Shape;48;p2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" name="Google Shape;49;p2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2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2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2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2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" name="Google Shape;54;p2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" name="Google Shape;55;p2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" name="Google Shape;56;p2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2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2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2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" name="Google Shape;69;p2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2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2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2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2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2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2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" name="Google Shape;7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" name="Google Shape;80;p2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2" name="Google Shape;8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52JyksagijqyscnrFDc6Ez2VjT5MKNXpDOyc4PRlauw/edit#gid=2086465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Промежуточная аттестация</a:t>
            </a:r>
            <a:endParaRPr/>
          </a:p>
        </p:txBody>
      </p:sp>
      <p:sp>
        <p:nvSpPr>
          <p:cNvPr id="239" name="Google Shape;239;p1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Excel, Power BI, Python</a:t>
            </a:r>
            <a:endParaRPr sz="1000"/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 txBox="1"/>
          <p:nvPr>
            <p:ph idx="1" type="subTitle"/>
          </p:nvPr>
        </p:nvSpPr>
        <p:spPr>
          <a:xfrm>
            <a:off x="540000" y="1260000"/>
            <a:ext cx="35679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ru" sz="1400">
                <a:solidFill>
                  <a:schemeClr val="dk1"/>
                </a:solidFill>
              </a:rPr>
              <a:t>Это сгруппированные по каждому уникальному пользователю сессии с любой выбранной характеристикой: UTM метки, девайс, регион - все это можно вывести в цепочку касаний для того, чтобы понять зависимость поведения пользователя.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00" name="Google Shape;300;p1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301" name="Google Shape;301;p10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Что такое цепочки касаний</a:t>
            </a:r>
            <a:endParaRPr/>
          </a:p>
        </p:txBody>
      </p:sp>
      <p:pic>
        <p:nvPicPr>
          <p:cNvPr id="302" name="Google Shape;30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2363" y="1259988"/>
            <a:ext cx="240982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6218" y="1271050"/>
            <a:ext cx="228410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Аналитика</a:t>
            </a:r>
            <a:endParaRPr/>
          </a:p>
        </p:txBody>
      </p:sp>
      <p:sp>
        <p:nvSpPr>
          <p:cNvPr id="309" name="Google Shape;309;p1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"/>
          <p:cNvSpPr txBox="1"/>
          <p:nvPr>
            <p:ph idx="1" type="subTitle"/>
          </p:nvPr>
        </p:nvSpPr>
        <p:spPr>
          <a:xfrm>
            <a:off x="540000" y="1260000"/>
            <a:ext cx="82125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ru" sz="1400">
                <a:solidFill>
                  <a:schemeClr val="dk1"/>
                </a:solidFill>
              </a:rPr>
              <a:t>Рассчитайте следующие показатели: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Из каких регионов больше всего заявок​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Какой средний процент отказов (Bounce)​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каких устройств чаще заходят на сайты​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источники наиболее конвертируемые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Рассчитайте ROMI (при расчете </a:t>
            </a:r>
            <a:r>
              <a:rPr lang="ru" sz="1400">
                <a:solidFill>
                  <a:schemeClr val="dk1"/>
                </a:solidFill>
              </a:rPr>
              <a:t>придумайте методологию расчета средней стоимость проданного автомобиля)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Посчитайте выручку в рублях только по долларовым позициям​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Определите, какой источник трафика наиболее выгоден для компании по текущим данным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Ответьте на вопрос: каких показателей не хватает, чтобы посчитать чистую прибыль?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Сделать прогноз до конца февраля по количеству конверсий на каждый день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Какая будет выручка за первый квартал, если средняя стоимость авто останется неизменной, а продажи будут пропорциональны текущим данным?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15" name="Google Shape;315;p1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316" name="Google Shape;316;p12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Аналитика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Визуализация</a:t>
            </a:r>
            <a:endParaRPr/>
          </a:p>
        </p:txBody>
      </p:sp>
      <p:sp>
        <p:nvSpPr>
          <p:cNvPr id="322" name="Google Shape;322;p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/>
          <p:nvPr>
            <p:ph idx="1" type="subTitle"/>
          </p:nvPr>
        </p:nvSpPr>
        <p:spPr>
          <a:xfrm>
            <a:off x="540000" y="1260000"/>
            <a:ext cx="82125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ru" sz="1400">
                <a:solidFill>
                  <a:schemeClr val="dk1"/>
                </a:solidFill>
              </a:rPr>
              <a:t>Настройте цветовую тему и оформите дашборд, который содержит следующую информацию: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Цепочки касаний с дополнительными полезными характеристиками и с раскраской в зависимости от того, была ли продажа у цепочки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Карту продаж по регионам и городам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Матрицу с воронкой продаж по каждой модели и марке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Количество продаж по источникам трафика с линией отсечки в 230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Декомпозицию продаж по источникам трафика (Source, Medium, Keyword, Campaign)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Продажи за каждый день с раскраской по выполнению целевых показателей (их выберете сами)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Фильтр по количеству касаний и признаку конверсии + любые другие полезные фильтры, которые посчитаете нужным (от 5 до 7 фильтров всего)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?"/>
            </a:pPr>
            <a:r>
              <a:rPr lang="ru" sz="1400">
                <a:solidFill>
                  <a:schemeClr val="dk1"/>
                </a:solidFill>
              </a:rPr>
              <a:t>Среднее количество касаний в цепочке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28" name="Google Shape;328;p1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329" name="Google Shape;329;p14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Визуализация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Спасибо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за внимание!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 txBox="1"/>
          <p:nvPr>
            <p:ph idx="1" type="subTitle"/>
          </p:nvPr>
        </p:nvSpPr>
        <p:spPr>
          <a:xfrm>
            <a:off x="540000" y="1260000"/>
            <a:ext cx="82125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sz="1400">
                <a:solidFill>
                  <a:schemeClr val="dk1"/>
                </a:solidFill>
              </a:rPr>
              <a:t>Всего нужно выполнить 24 пункта по всем направлениям, в зависимости от того, сколкьо пунктов удалось выполнить будет ставиться оценка: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 sz="1400">
                <a:solidFill>
                  <a:schemeClr val="dk1"/>
                </a:solidFill>
              </a:rPr>
              <a:t>Менее 60% пунктов - не сдано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 sz="1400">
                <a:solidFill>
                  <a:schemeClr val="dk1"/>
                </a:solidFill>
              </a:rPr>
              <a:t>60 - 74% - Удовлетворительно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 sz="1400">
                <a:solidFill>
                  <a:schemeClr val="dk1"/>
                </a:solidFill>
              </a:rPr>
              <a:t>75 - 89% - Хорошо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 sz="1400">
                <a:solidFill>
                  <a:schemeClr val="dk1"/>
                </a:solidFill>
              </a:rPr>
              <a:t>90 - 100% - Отлично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40" name="Google Shape;340;p1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341" name="Google Shape;341;p16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Оценка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78134436b1_0_0"/>
          <p:cNvSpPr txBox="1"/>
          <p:nvPr>
            <p:ph idx="1" type="subTitle"/>
          </p:nvPr>
        </p:nvSpPr>
        <p:spPr>
          <a:xfrm>
            <a:off x="540000" y="1260000"/>
            <a:ext cx="82125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Время для выполнения - 3-5 часов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Срок сдачи - 1 день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Формат сдачи - архив со всеми документами</a:t>
            </a:r>
            <a:endParaRPr sz="1400">
              <a:solidFill>
                <a:schemeClr val="dk1"/>
              </a:solidFill>
            </a:endParaRPr>
          </a:p>
          <a:p>
            <a:pPr indent="-260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Char char="●"/>
            </a:pPr>
            <a:r>
              <a:t/>
            </a:r>
            <a:endParaRPr sz="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"/>
          </a:p>
        </p:txBody>
      </p:sp>
      <p:sp>
        <p:nvSpPr>
          <p:cNvPr id="246" name="Google Shape;246;g178134436b1_0_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247" name="Google Shape;247;g178134436b1_0_0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Требования к работе: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Описание бизнес кейса</a:t>
            </a:r>
            <a:endParaRPr/>
          </a:p>
        </p:txBody>
      </p:sp>
      <p:sp>
        <p:nvSpPr>
          <p:cNvPr id="253" name="Google Shape;253;p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"/>
          <p:cNvSpPr txBox="1"/>
          <p:nvPr>
            <p:ph idx="1" type="subTitle"/>
          </p:nvPr>
        </p:nvSpPr>
        <p:spPr>
          <a:xfrm>
            <a:off x="540000" y="1260000"/>
            <a:ext cx="82125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Авто дилер Премиум Авто хочет проанализировать эффективность маркетинговых кампаний в интернете.​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ru" sz="1400">
                <a:solidFill>
                  <a:schemeClr val="dk1"/>
                </a:solidFill>
              </a:rPr>
              <a:t>Так как у самой компании не хватает компетенций для такого анализа, то она наняла консалтинговую IT компанию, которая должна помочь ему в этом проекте.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ru" sz="1400">
                <a:solidFill>
                  <a:schemeClr val="dk1"/>
                </a:solidFill>
              </a:rPr>
              <a:t>В ходе пресейла консультанты договорились с клиентом, что сделают пилотный проект на основании ограниченных данных за 1,5 месяца и по двум маркам: BMW и Mercedes.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Если результаты пилотного проекта устроят заказчика, то будет заключен полноценный контракт на внедрение проекта, который будет позволять отслеживать эффективность маркетинга на постоянно основе.​</a:t>
            </a:r>
            <a:endParaRPr sz="14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"/>
          </a:p>
        </p:txBody>
      </p:sp>
      <p:sp>
        <p:nvSpPr>
          <p:cNvPr id="259" name="Google Shape;259;p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260" name="Google Shape;260;p4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Описание бизнес кейса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"/>
          <p:cNvSpPr txBox="1"/>
          <p:nvPr>
            <p:ph idx="1" type="subTitle"/>
          </p:nvPr>
        </p:nvSpPr>
        <p:spPr>
          <a:xfrm>
            <a:off x="540000" y="1260000"/>
            <a:ext cx="82125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​В рамках пилотного проекта, мы решили объединить данные из Google analytics и CRM системы, для того, чтобы посмотреть какие кампании приводят не только к заявкам, но и к продажам.​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Наши коллеги внедрили Client ID, который пробрасывается из web аналитики в CRM, данные были накоплены за несколько месяцев и параллельно были созданы коннекторы к Google analytics и CRM.​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Текущая наша задача заключается в том, чтобы забрать данные из систем, объединить их, вывести недостающие данные и на их основе выдать клиенту дашборд, который ответить на его вопросы.</a:t>
            </a:r>
            <a:endParaRPr sz="14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66" name="Google Shape;266;p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267" name="Google Shape;267;p5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Описание бизнес кейса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Описание данных</a:t>
            </a:r>
            <a:endParaRPr/>
          </a:p>
        </p:txBody>
      </p:sp>
      <p:sp>
        <p:nvSpPr>
          <p:cNvPr id="273" name="Google Shape;273;p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279" name="Google Shape;279;p7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Описание данных</a:t>
            </a:r>
            <a:endParaRPr/>
          </a:p>
        </p:txBody>
      </p:sp>
      <p:sp>
        <p:nvSpPr>
          <p:cNvPr id="280" name="Google Shape;280;p7"/>
          <p:cNvSpPr txBox="1"/>
          <p:nvPr>
            <p:ph idx="1" type="body"/>
          </p:nvPr>
        </p:nvSpPr>
        <p:spPr>
          <a:xfrm>
            <a:off x="540000" y="1204800"/>
            <a:ext cx="3963300" cy="3176700"/>
          </a:xfrm>
          <a:prstGeom prst="rect">
            <a:avLst/>
          </a:prstGeom>
          <a:solidFill>
            <a:srgbClr val="FDF7B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21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датасета и инструментария: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7"/>
          <p:cNvSpPr txBox="1"/>
          <p:nvPr>
            <p:ph idx="1" type="subTitle"/>
          </p:nvPr>
        </p:nvSpPr>
        <p:spPr>
          <a:xfrm>
            <a:off x="4855200" y="1204800"/>
            <a:ext cx="3963300" cy="31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?"/>
            </a:pPr>
            <a:r>
              <a:rPr lang="ru" sz="1700">
                <a:solidFill>
                  <a:srgbClr val="595959"/>
                </a:solidFill>
              </a:rPr>
              <a:t>Данные из 2 систем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?"/>
            </a:pPr>
            <a:r>
              <a:rPr lang="ru" sz="1700">
                <a:solidFill>
                  <a:srgbClr val="595959"/>
                </a:solidFill>
              </a:rPr>
              <a:t>2 рабочие таблицы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?"/>
            </a:pPr>
            <a:r>
              <a:rPr lang="ru" sz="1700">
                <a:solidFill>
                  <a:srgbClr val="595959"/>
                </a:solidFill>
              </a:rPr>
              <a:t>1 справочник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?"/>
            </a:pPr>
            <a:r>
              <a:rPr lang="ru" sz="1700">
                <a:solidFill>
                  <a:srgbClr val="595959"/>
                </a:solidFill>
              </a:rPr>
              <a:t>1 источник внешний из интернета</a:t>
            </a:r>
            <a:endParaRPr sz="17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ru" sz="1700">
                <a:solidFill>
                  <a:srgbClr val="595959"/>
                </a:solidFill>
              </a:rPr>
              <a:t>Проект можно выполнить по-разному, поэтому вы можете сами выбирать инструмент, в котором выполняете задание: Excel, Power BI или Python. </a:t>
            </a:r>
            <a:r>
              <a:rPr b="1" lang="ru" sz="1700">
                <a:solidFill>
                  <a:srgbClr val="595959"/>
                </a:solidFill>
              </a:rPr>
              <a:t>Однако вы должны использовать все три инструмента на разных этапах работы.</a:t>
            </a:r>
            <a:endParaRPr b="1"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Работа с данными</a:t>
            </a:r>
            <a:endParaRPr/>
          </a:p>
        </p:txBody>
      </p:sp>
      <p:sp>
        <p:nvSpPr>
          <p:cNvPr id="287" name="Google Shape;287;p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 txBox="1"/>
          <p:nvPr>
            <p:ph idx="1" type="subTitle"/>
          </p:nvPr>
        </p:nvSpPr>
        <p:spPr>
          <a:xfrm>
            <a:off x="540000" y="1260000"/>
            <a:ext cx="82125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Ссылка на данные: </a:t>
            </a:r>
            <a:r>
              <a:rPr lang="ru" sz="1400" u="sng">
                <a:solidFill>
                  <a:schemeClr val="folHlink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https://docs.google.com/spreadsheets/d/152JyksagijqyscnrFDc6Ez2VjT5MKNXpDOyc4PRlauw/edit#gid=208646510</a:t>
            </a:r>
            <a:r>
              <a:rPr lang="ru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Выделите в Маркетинговых данных признак марки и модели автомобиля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Загрузите данные по курсам валют на дату с сайта ЦБ РФ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Объедините все 4 получившиеся таблицы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Добавьте недостающие показатели в Справочник: Итоговую стоимость в рублях и маржу в рублях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Добавьте недостающие данные: цепочки касаний, сумма конверсий по цепочкам, признак конверсии по цепочкам, сумма касаний для каждой цепочки и соответственно каждого пользователя.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93" name="Google Shape;293;p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Итоговая аттестация</a:t>
            </a:r>
            <a:endParaRPr/>
          </a:p>
        </p:txBody>
      </p:sp>
      <p:sp>
        <p:nvSpPr>
          <p:cNvPr id="294" name="Google Shape;294;p9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Подготовка данных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